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6" r:id="rId1"/>
  </p:sldMasterIdLst>
  <p:notesMasterIdLst>
    <p:notesMasterId r:id="rId26"/>
  </p:notesMasterIdLst>
  <p:sldIdLst>
    <p:sldId id="257" r:id="rId2"/>
    <p:sldId id="258" r:id="rId3"/>
    <p:sldId id="259" r:id="rId4"/>
    <p:sldId id="263" r:id="rId5"/>
    <p:sldId id="278" r:id="rId6"/>
    <p:sldId id="264" r:id="rId7"/>
    <p:sldId id="265" r:id="rId8"/>
    <p:sldId id="261" r:id="rId9"/>
    <p:sldId id="266" r:id="rId10"/>
    <p:sldId id="268" r:id="rId11"/>
    <p:sldId id="269" r:id="rId12"/>
    <p:sldId id="270" r:id="rId13"/>
    <p:sldId id="271" r:id="rId14"/>
    <p:sldId id="272" r:id="rId15"/>
    <p:sldId id="282" r:id="rId16"/>
    <p:sldId id="281" r:id="rId17"/>
    <p:sldId id="273" r:id="rId18"/>
    <p:sldId id="274" r:id="rId19"/>
    <p:sldId id="275" r:id="rId20"/>
    <p:sldId id="276" r:id="rId21"/>
    <p:sldId id="277" r:id="rId22"/>
    <p:sldId id="262" r:id="rId23"/>
    <p:sldId id="280" r:id="rId24"/>
    <p:sldId id="279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F400AF-4421-4384-87A7-E1040A3B3006}">
  <a:tblStyle styleId="{D3F400AF-4421-4384-87A7-E1040A3B3006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1V>
      <a:tcStyle>
        <a:tcBdr/>
        <a:fill>
          <a:solidFill>
            <a:srgbClr val="CFD7E7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C7A29F17-D06E-4987-81F5-1A5EB46A02A9}" styleName="Table_1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626"/>
    <p:restoredTop sz="94648"/>
  </p:normalViewPr>
  <p:slideViewPr>
    <p:cSldViewPr snapToGrid="0" snapToObjects="1">
      <p:cViewPr varScale="1">
        <p:scale>
          <a:sx n="102" d="100"/>
          <a:sy n="102" d="100"/>
        </p:scale>
        <p:origin x="19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335141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4097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5660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3580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9529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0324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3450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4128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1736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5549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2456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2882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127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9306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4659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0534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367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1074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0544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26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9680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7891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0916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8795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637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Layout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909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1032000" y="412275"/>
            <a:ext cx="8112000" cy="62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1pPr>
            <a:lvl2pPr lvl="1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2pPr>
            <a:lvl3pPr lvl="2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3pPr>
            <a:lvl4pPr lvl="3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4pPr>
            <a:lvl5pPr lvl="4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5pPr>
            <a:lvl6pPr lvl="5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6pPr>
            <a:lvl7pPr lvl="6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7pPr>
            <a:lvl8pPr lvl="7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8pPr>
            <a:lvl9pPr lvl="8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3203848" y="0"/>
            <a:ext cx="5940152" cy="5143499"/>
          </a:xfrm>
          <a:prstGeom prst="rect">
            <a:avLst/>
          </a:prstGeom>
          <a:solidFill>
            <a:schemeClr val="lt1">
              <a:alpha val="8784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/>
          <p:nvPr/>
        </p:nvSpPr>
        <p:spPr>
          <a:xfrm flipH="1">
            <a:off x="0" y="0"/>
            <a:ext cx="3203847" cy="5143499"/>
          </a:xfrm>
          <a:prstGeom prst="rect">
            <a:avLst/>
          </a:prstGeom>
          <a:solidFill>
            <a:srgbClr val="0070C0">
              <a:alpha val="85882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Break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lt1">
              <a:alpha val="909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0" y="114655"/>
            <a:ext cx="9179700" cy="62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1pPr>
            <a:lvl2pPr lvl="1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2pPr>
            <a:lvl3pPr lvl="2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3pPr>
            <a:lvl4pPr lvl="3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4pPr>
            <a:lvl5pPr lvl="4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5pPr>
            <a:lvl6pPr lvl="5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6pPr>
            <a:lvl7pPr lvl="6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7pPr>
            <a:lvl8pPr lvl="7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8pPr>
            <a:lvl9pPr lvl="8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0" y="702282"/>
            <a:ext cx="9179700" cy="27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1pPr>
            <a:lvl2pPr lvl="1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2pPr>
            <a:lvl3pPr lvl="2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3pPr>
            <a:lvl4pPr lvl="3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4pPr>
            <a:lvl5pPr lvl="4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5pPr>
            <a:lvl6pPr lvl="5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6pPr>
            <a:lvl7pPr lvl="6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7pPr>
            <a:lvl8pPr lvl="7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8pPr>
            <a:lvl9pPr lvl="8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2477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Layout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1193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0"/>
            <a:ext cx="9144000" cy="51434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26400"/>
                </a:lnTo>
                <a:lnTo>
                  <a:pt x="63779" y="26400"/>
                </a:lnTo>
                <a:lnTo>
                  <a:pt x="63779" y="93599"/>
                </a:lnTo>
                <a:lnTo>
                  <a:pt x="120000" y="93599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1">
              <a:alpha val="909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40"/>
          <p:cNvSpPr/>
          <p:nvPr/>
        </p:nvSpPr>
        <p:spPr>
          <a:xfrm flipH="1">
            <a:off x="4860031" y="1131590"/>
            <a:ext cx="4283968" cy="2880320"/>
          </a:xfrm>
          <a:prstGeom prst="rect">
            <a:avLst/>
          </a:prstGeom>
          <a:solidFill>
            <a:srgbClr val="0070C0">
              <a:alpha val="85882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>
            <a:spLocks noGrp="1"/>
          </p:cNvSpPr>
          <p:nvPr>
            <p:ph type="pic" idx="2"/>
          </p:nvPr>
        </p:nvSpPr>
        <p:spPr>
          <a:xfrm>
            <a:off x="5332703" y="0"/>
            <a:ext cx="3338623" cy="514349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1426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68" r:id="rId4"/>
    <p:sldLayoutId id="2147483669" r:id="rId5"/>
    <p:sldLayoutId id="214748367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hadat24h.net/" TargetMode="External"/><Relationship Id="rId4" Type="http://schemas.openxmlformats.org/officeDocument/2006/relationships/hyperlink" Target="http://www.123nhadat.vn/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/>
        </p:nvSpPr>
        <p:spPr>
          <a:xfrm>
            <a:off x="2860599" y="2969901"/>
            <a:ext cx="4830616" cy="8627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Students:</a:t>
            </a:r>
            <a:r>
              <a:rPr lang="vi-VN" sz="18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vi-VN" sz="18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Vo Thanh An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b="1" dirty="0">
                <a:solidFill>
                  <a:schemeClr val="tx1"/>
                </a:solidFill>
              </a:rPr>
              <a:t>	</a:t>
            </a:r>
            <a:r>
              <a:rPr lang="vi-VN" sz="1800" b="1" dirty="0" smtClean="0">
                <a:solidFill>
                  <a:schemeClr val="tx1"/>
                </a:solidFill>
              </a:rPr>
              <a:t>Nguyen Hoang Phuc Huy</a:t>
            </a:r>
            <a:endParaRPr lang="vi-VN" sz="1800" b="1" dirty="0" smtClean="0">
              <a:solidFill>
                <a:schemeClr val="tx1"/>
              </a:solidFill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b="1" dirty="0">
                <a:solidFill>
                  <a:srgbClr val="0072C0"/>
                </a:solidFill>
              </a:rPr>
              <a:t>	</a:t>
            </a:r>
            <a:r>
              <a:rPr lang="vi-VN" sz="1800" b="1" dirty="0" smtClean="0">
                <a:solidFill>
                  <a:srgbClr val="0072C0"/>
                </a:solidFill>
              </a:rPr>
              <a:t>	</a:t>
            </a:r>
            <a:r>
              <a:rPr lang="vi-VN" sz="18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" sz="18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2860599" y="3747210"/>
            <a:ext cx="421531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Advisor:</a:t>
            </a:r>
            <a:r>
              <a:rPr lang="vi-VN" sz="18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vi-VN" sz="18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Dr. Nguyen Van Vu</a:t>
            </a:r>
            <a:endParaRPr lang="en" sz="1800" b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812514" y="1540320"/>
            <a:ext cx="7408540" cy="62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vi-VN" sz="2800" dirty="0" smtClean="0">
                <a:solidFill>
                  <a:srgbClr val="0072C0"/>
                </a:solidFill>
              </a:rPr>
              <a:t>INSIGHTS INTO HOUSING MARKETS IN </a:t>
            </a:r>
            <a:br>
              <a:rPr lang="vi-VN" sz="2800" dirty="0" smtClean="0">
                <a:solidFill>
                  <a:srgbClr val="0072C0"/>
                </a:solidFill>
              </a:rPr>
            </a:br>
            <a:r>
              <a:rPr lang="vi-VN" sz="2800" dirty="0" smtClean="0">
                <a:solidFill>
                  <a:srgbClr val="0072C0"/>
                </a:solidFill>
              </a:rPr>
              <a:t>HO CHI MINH CITY</a:t>
            </a:r>
            <a:endParaRPr lang="en" sz="2800" dirty="0">
              <a:solidFill>
                <a:srgbClr val="0072C0"/>
              </a:solidFill>
            </a:endParaRPr>
          </a:p>
        </p:txBody>
      </p:sp>
      <p:pic>
        <p:nvPicPr>
          <p:cNvPr id="12" name="Shape 76" descr="Description: E:\Logo-KHTN 200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0599" y="70868"/>
            <a:ext cx="1382400" cy="10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77" descr="APCS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8258" y="320743"/>
            <a:ext cx="1532400" cy="6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Data Crawling 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3147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dirty="0" smtClean="0">
                <a:solidFill>
                  <a:srgbClr val="3F3F3F"/>
                </a:solidFill>
              </a:rPr>
              <a:t>Real Estate Websites for Data Crawling: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 smtClean="0">
                <a:solidFill>
                  <a:schemeClr val="accent1"/>
                </a:solidFill>
              </a:rPr>
              <a:t>www.muabannhadat.vn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 smtClean="0">
                <a:solidFill>
                  <a:schemeClr val="accent1"/>
                </a:solidFill>
              </a:rPr>
              <a:t>www.alonhadat.vn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 smtClean="0">
                <a:solidFill>
                  <a:schemeClr val="accent1"/>
                </a:solidFill>
              </a:rPr>
              <a:t>www.nhadat24h.net</a:t>
            </a:r>
            <a:endParaRPr lang="vi-VN" dirty="0" smtClean="0">
              <a:solidFill>
                <a:schemeClr val="accent1"/>
              </a:solidFill>
              <a:hlinkClick r:id="rId3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 smtClean="0">
                <a:solidFill>
                  <a:schemeClr val="accent1"/>
                </a:solidFill>
              </a:rPr>
              <a:t>www.123nhadat.vn</a:t>
            </a:r>
            <a:endParaRPr lang="vi-VN" dirty="0" smtClean="0">
              <a:solidFill>
                <a:schemeClr val="accent1"/>
              </a:solidFill>
              <a:hlinkClick r:id="rId4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 smtClean="0">
                <a:solidFill>
                  <a:schemeClr val="accent1"/>
                </a:solidFill>
              </a:rPr>
              <a:t>www.batdongsan.com.vn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 smtClean="0">
                <a:solidFill>
                  <a:schemeClr val="accent1"/>
                </a:solidFill>
              </a:rPr>
              <a:t>www.diaoconline.vn</a:t>
            </a:r>
          </a:p>
        </p:txBody>
      </p:sp>
      <p:pic>
        <p:nvPicPr>
          <p:cNvPr id="8" name="Picture 7" descr="../Desktop/Screen%20Shot%202017-07-13%20at%2023.11.10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94" y="700125"/>
            <a:ext cx="2729734" cy="173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Screen%20Shot%202017-06-24%20at%2009.07.01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94" y="2936640"/>
            <a:ext cx="2729734" cy="1675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Screen%20Shot%202017-06-24%20at%2009.06.29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238" y="1455140"/>
            <a:ext cx="2730369" cy="1924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177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Data Storage Format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670681"/>
            <a:ext cx="8092867" cy="33147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ID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post’s ID</a:t>
            </a:r>
            <a:endParaRPr lang="vi-VN" dirty="0">
              <a:solidFill>
                <a:schemeClr val="tx1"/>
              </a:solidFill>
            </a:endParaRP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Title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post’s title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Location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road, ward, county, city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Author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house’s owner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Post-time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posting time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Project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name of the apartment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Price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price of the house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Transaction-type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sale or rent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House-type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villa, apartment, townhouse </a:t>
            </a:r>
            <a:r>
              <a:rPr lang="mr-IN" dirty="0" smtClean="0">
                <a:solidFill>
                  <a:schemeClr val="tx1"/>
                </a:solidFill>
              </a:rPr>
              <a:t>…</a:t>
            </a:r>
            <a:endParaRPr lang="vi-VN" dirty="0" smtClean="0">
              <a:solidFill>
                <a:schemeClr val="tx1"/>
              </a:solidFill>
            </a:endParaRP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Description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house discription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71625"/>
            <a:ext cx="4287521" cy="2519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80" y="2924673"/>
            <a:ext cx="4328160" cy="21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5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Merging Data From Multiple Sources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dirty="0" smtClean="0">
                <a:solidFill>
                  <a:srgbClr val="3F3F3F"/>
                </a:solidFill>
              </a:rPr>
              <a:t>Every website has its own format. Human can read but system cannot.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dirty="0" smtClean="0">
                <a:solidFill>
                  <a:srgbClr val="3F3F3F"/>
                </a:solidFill>
              </a:rPr>
              <a:t>Ex:  Ho Chi Minh (muabannhadat.vn) vs HCM(alonhadat.vn) vs TP Ho C</a:t>
            </a:r>
            <a:r>
              <a:rPr lang="en-US" dirty="0" smtClean="0">
                <a:solidFill>
                  <a:srgbClr val="3F3F3F"/>
                </a:solidFill>
              </a:rPr>
              <a:t>h</a:t>
            </a:r>
            <a:r>
              <a:rPr lang="vi-VN" dirty="0" smtClean="0">
                <a:solidFill>
                  <a:srgbClr val="3F3F3F"/>
                </a:solidFill>
              </a:rPr>
              <a:t>i Minh(batdongsan.com.vn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Arial" charset="0"/>
              <a:buChar char="•"/>
            </a:pPr>
            <a:endParaRPr lang="vi-VN" dirty="0" smtClean="0">
              <a:solidFill>
                <a:srgbClr val="3F3F3F"/>
              </a:solidFill>
            </a:endParaRPr>
          </a:p>
          <a:p>
            <a:pPr marR="0" lvl="0" rtl="0">
              <a:lnSpc>
                <a:spcPct val="150000"/>
              </a:lnSpc>
              <a:spcBef>
                <a:spcPts val="0"/>
              </a:spcBef>
              <a:buSzPct val="70000"/>
            </a:pPr>
            <a:r>
              <a:rPr lang="vi-VN" sz="1800" b="1" dirty="0" smtClean="0">
                <a:solidFill>
                  <a:schemeClr val="accent5">
                    <a:lumMod val="75000"/>
                  </a:schemeClr>
                </a:solidFill>
              </a:rPr>
              <a:t>Merging Data: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Arial" charset="0"/>
              <a:buChar char="•"/>
            </a:pPr>
            <a:endParaRPr lang="vi-VN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056420" y="2508218"/>
            <a:ext cx="4162426" cy="1447799"/>
            <a:chOff x="0" y="0"/>
            <a:chExt cx="4848225" cy="1495425"/>
          </a:xfrm>
        </p:grpSpPr>
        <p:sp>
          <p:nvSpPr>
            <p:cNvPr id="10" name="Text Box 2"/>
            <p:cNvSpPr txBox="1">
              <a:spLocks noChangeArrowheads="1"/>
            </p:cNvSpPr>
            <p:nvPr/>
          </p:nvSpPr>
          <p:spPr bwMode="auto">
            <a:xfrm>
              <a:off x="0" y="0"/>
              <a:ext cx="142875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GB" sz="1200" dirty="0">
                  <a:effectLst/>
                  <a:latin typeface="Calibri" charset="0"/>
                  <a:ea typeface="Calibri" charset="0"/>
                  <a:cs typeface="Times New Roman" charset="0"/>
                </a:rPr>
                <a:t>Hotel, Restaurant</a:t>
              </a:r>
            </a:p>
          </p:txBody>
        </p:sp>
        <p:sp>
          <p:nvSpPr>
            <p:cNvPr id="11" name="Text Box 2"/>
            <p:cNvSpPr txBox="1">
              <a:spLocks noChangeArrowheads="1"/>
            </p:cNvSpPr>
            <p:nvPr/>
          </p:nvSpPr>
          <p:spPr bwMode="auto">
            <a:xfrm>
              <a:off x="0" y="600075"/>
              <a:ext cx="142875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GB" sz="1200">
                  <a:effectLst/>
                  <a:latin typeface="Calibri" charset="0"/>
                  <a:ea typeface="Calibri" charset="0"/>
                  <a:cs typeface="Times New Roman" charset="0"/>
                </a:rPr>
                <a:t>Hotel, Motel</a:t>
              </a:r>
            </a:p>
          </p:txBody>
        </p:sp>
        <p:sp>
          <p:nvSpPr>
            <p:cNvPr id="12" name="Text Box 2"/>
            <p:cNvSpPr txBox="1">
              <a:spLocks noChangeArrowheads="1"/>
            </p:cNvSpPr>
            <p:nvPr/>
          </p:nvSpPr>
          <p:spPr bwMode="auto">
            <a:xfrm>
              <a:off x="0" y="1219200"/>
              <a:ext cx="142875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GB" sz="1200">
                  <a:effectLst/>
                  <a:latin typeface="Calibri" charset="0"/>
                  <a:ea typeface="Calibri" charset="0"/>
                  <a:cs typeface="Times New Roman" charset="0"/>
                </a:rPr>
                <a:t>Hotel</a:t>
              </a:r>
            </a:p>
          </p:txBody>
        </p:sp>
        <p:sp>
          <p:nvSpPr>
            <p:cNvPr id="13" name="Text Box 2"/>
            <p:cNvSpPr txBox="1">
              <a:spLocks noChangeArrowheads="1"/>
            </p:cNvSpPr>
            <p:nvPr/>
          </p:nvSpPr>
          <p:spPr bwMode="auto">
            <a:xfrm>
              <a:off x="3181350" y="600075"/>
              <a:ext cx="166687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GB" sz="1200">
                  <a:effectLst/>
                  <a:latin typeface="Calibri" charset="0"/>
                  <a:ea typeface="Calibri" charset="0"/>
                  <a:cs typeface="Times New Roman" charset="0"/>
                </a:rPr>
                <a:t>Hotel, Restaurant, Motel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1352550" y="171450"/>
              <a:ext cx="895350" cy="5810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352550" y="752475"/>
              <a:ext cx="8953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352550" y="752475"/>
              <a:ext cx="895350" cy="638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247900" y="752475"/>
              <a:ext cx="10096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270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Data Grouping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dirty="0" smtClean="0">
                <a:solidFill>
                  <a:srgbClr val="3F3F3F"/>
                </a:solidFill>
              </a:rPr>
              <a:t>Before data cleaning, divide dataset into smaller groups (similar location and house type)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2000" b="1" dirty="0" smtClean="0">
                <a:solidFill>
                  <a:schemeClr val="accent5">
                    <a:lumMod val="75000"/>
                  </a:schemeClr>
                </a:solidFill>
              </a:rPr>
              <a:t>Reasons: </a:t>
            </a:r>
            <a:endParaRPr lang="vi-VN" sz="20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buSzPct val="70000"/>
              <a:buFont typeface="Wingdings" charset="2"/>
              <a:buChar char="Ø"/>
            </a:pPr>
            <a:r>
              <a:rPr lang="vi-VN" sz="1800" dirty="0" smtClean="0">
                <a:solidFill>
                  <a:schemeClr val="tx1"/>
                </a:solidFill>
              </a:rPr>
              <a:t>Reduce number of comparisons between real estate listings</a:t>
            </a:r>
          </a:p>
          <a:p>
            <a:pPr marL="342900" marR="0" lvl="0" indent="-342900" algn="l" rtl="0">
              <a:spcBef>
                <a:spcPts val="0"/>
              </a:spcBef>
              <a:buSzPct val="70000"/>
              <a:buFont typeface="Wingdings" charset="2"/>
              <a:buChar char="Ø"/>
            </a:pPr>
            <a:r>
              <a:rPr lang="vi-VN" sz="1800" dirty="0" smtClean="0">
                <a:solidFill>
                  <a:schemeClr val="tx1"/>
                </a:solidFill>
              </a:rPr>
              <a:t>Increase accuracy of duplicated listings removal</a:t>
            </a:r>
          </a:p>
          <a:p>
            <a:pPr marL="342900" marR="0" lvl="0" indent="-342900" algn="l" rtl="0">
              <a:spcBef>
                <a:spcPts val="0"/>
              </a:spcBef>
              <a:buSzPct val="70000"/>
              <a:buFont typeface="Wingdings" charset="2"/>
              <a:buChar char="Ø"/>
            </a:pPr>
            <a:r>
              <a:rPr lang="vi-VN" sz="1800" dirty="0" smtClean="0">
                <a:solidFill>
                  <a:schemeClr val="tx1"/>
                </a:solidFill>
              </a:rPr>
              <a:t>Increase accuracy of removing listings with unreasonable price</a:t>
            </a:r>
            <a:endParaRPr lang="vi-VN" sz="1800" dirty="0">
              <a:solidFill>
                <a:schemeClr val="tx1"/>
              </a:solidFill>
            </a:endParaRPr>
          </a:p>
          <a:p>
            <a:pPr marR="0" lvl="0" algn="l" rtl="0">
              <a:spcBef>
                <a:spcPts val="0"/>
              </a:spcBef>
              <a:buSzPct val="70000"/>
            </a:pPr>
            <a:endParaRPr lang="vi-V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72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Data Grouping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70242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  <p:grpSp>
        <p:nvGrpSpPr>
          <p:cNvPr id="36" name="Canvas 289"/>
          <p:cNvGrpSpPr/>
          <p:nvPr/>
        </p:nvGrpSpPr>
        <p:grpSpPr>
          <a:xfrm>
            <a:off x="393990" y="219920"/>
            <a:ext cx="6423499" cy="5046561"/>
            <a:chOff x="0" y="0"/>
            <a:chExt cx="5781675" cy="5240020"/>
          </a:xfrm>
        </p:grpSpPr>
        <p:sp>
          <p:nvSpPr>
            <p:cNvPr id="37" name="Rectangle 36"/>
            <p:cNvSpPr/>
            <p:nvPr/>
          </p:nvSpPr>
          <p:spPr>
            <a:xfrm>
              <a:off x="0" y="0"/>
              <a:ext cx="5727700" cy="5240020"/>
            </a:xfrm>
            <a:prstGeom prst="rect">
              <a:avLst/>
            </a:prstGeom>
          </p:spPr>
        </p:sp>
        <p:sp>
          <p:nvSpPr>
            <p:cNvPr id="38" name="Oval 37"/>
            <p:cNvSpPr/>
            <p:nvPr/>
          </p:nvSpPr>
          <p:spPr>
            <a:xfrm>
              <a:off x="3571875" y="4095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1200">
                  <a:effectLst/>
                  <a:ea typeface="Calibri" charset="0"/>
                  <a:cs typeface="Times New Roman" charset="0"/>
                </a:rPr>
                <a:t>Rootz</a:t>
              </a:r>
            </a:p>
          </p:txBody>
        </p:sp>
        <p:sp>
          <p:nvSpPr>
            <p:cNvPr id="39" name="Text Box 263"/>
            <p:cNvSpPr txBox="1"/>
            <p:nvPr/>
          </p:nvSpPr>
          <p:spPr>
            <a:xfrm>
              <a:off x="3400425" y="200025"/>
              <a:ext cx="600075" cy="2667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GB" sz="1200" b="1">
                  <a:effectLst/>
                  <a:latin typeface="Calibri" charset="0"/>
                  <a:ea typeface="Calibri" charset="0"/>
                  <a:cs typeface="Times New Roman" charset="0"/>
                </a:rPr>
                <a:t>Root</a:t>
              </a:r>
              <a:endParaRPr lang="en-GB" sz="1200">
                <a:effectLst/>
                <a:latin typeface="Calibri" charset="0"/>
                <a:ea typeface="Calibri" charset="0"/>
                <a:cs typeface="Times New Roman" charset="0"/>
              </a:endParaRPr>
            </a:p>
          </p:txBody>
        </p:sp>
        <p:sp>
          <p:nvSpPr>
            <p:cNvPr id="40" name="Text Box 264"/>
            <p:cNvSpPr txBox="1"/>
            <p:nvPr/>
          </p:nvSpPr>
          <p:spPr>
            <a:xfrm>
              <a:off x="2190750" y="1085850"/>
              <a:ext cx="1019175" cy="40005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1200" b="1">
                  <a:effectLst/>
                  <a:latin typeface="Calibri" charset="0"/>
                  <a:ea typeface="Calibri" charset="0"/>
                  <a:cs typeface="Calibri" charset="0"/>
                </a:rPr>
                <a:t>For sale</a:t>
              </a:r>
              <a:endParaRPr lang="en-GB" sz="1200">
                <a:effectLst/>
                <a:latin typeface="Calibri" charset="0"/>
                <a:ea typeface="Calibri" charset="0"/>
                <a:cs typeface="Times New Roman" charset="0"/>
              </a:endParaRPr>
            </a:p>
          </p:txBody>
        </p:sp>
        <p:sp>
          <p:nvSpPr>
            <p:cNvPr id="41" name="Text Box 226"/>
            <p:cNvSpPr txBox="1"/>
            <p:nvPr/>
          </p:nvSpPr>
          <p:spPr>
            <a:xfrm>
              <a:off x="4309088" y="1085850"/>
              <a:ext cx="1019175" cy="40005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>
                  <a:effectLst/>
                  <a:latin typeface="Calibri" charset="0"/>
                  <a:ea typeface="Calibri" charset="0"/>
                  <a:cs typeface="Calibri" charset="0"/>
                </a:rPr>
                <a:t>For rent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 flipH="1">
              <a:off x="2700338" y="561975"/>
              <a:ext cx="947737" cy="5238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648075" y="561975"/>
              <a:ext cx="1170601" cy="5238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 Box 226"/>
            <p:cNvSpPr txBox="1"/>
            <p:nvPr/>
          </p:nvSpPr>
          <p:spPr>
            <a:xfrm>
              <a:off x="4867275" y="1941150"/>
              <a:ext cx="914400" cy="29625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effectLst/>
                  <a:latin typeface="Times New Roman" charset="0"/>
                  <a:ea typeface="Calibri" charset="0"/>
                </a:rPr>
                <a:t>…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45" name="Text Box 226"/>
            <p:cNvSpPr txBox="1"/>
            <p:nvPr/>
          </p:nvSpPr>
          <p:spPr>
            <a:xfrm>
              <a:off x="2809875" y="1951015"/>
              <a:ext cx="914400" cy="29591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effectLst/>
                  <a:latin typeface="Times New Roman" charset="0"/>
                  <a:ea typeface="Calibri" charset="0"/>
                </a:rPr>
                <a:t>…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46" name="Text Box 226"/>
            <p:cNvSpPr txBox="1"/>
            <p:nvPr/>
          </p:nvSpPr>
          <p:spPr>
            <a:xfrm>
              <a:off x="1672126" y="1950040"/>
              <a:ext cx="1084875" cy="29591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>
                  <a:effectLst/>
                  <a:latin typeface="Calibri" charset="0"/>
                  <a:ea typeface="Calibri" charset="0"/>
                  <a:cs typeface="Calibri" charset="0"/>
                </a:rPr>
                <a:t>Ho Chi Minh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 flipH="1">
              <a:off x="2223135" y="1454615"/>
              <a:ext cx="485774" cy="4641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700338" y="1485900"/>
              <a:ext cx="566737" cy="4651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818676" y="1485900"/>
              <a:ext cx="505799" cy="4552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 Box 274"/>
            <p:cNvSpPr txBox="1"/>
            <p:nvPr/>
          </p:nvSpPr>
          <p:spPr>
            <a:xfrm>
              <a:off x="171449" y="1209675"/>
              <a:ext cx="1247775" cy="27622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GB" sz="1200" b="1" u="sng">
                  <a:effectLst/>
                  <a:latin typeface="Calibri" charset="0"/>
                  <a:ea typeface="Calibri" charset="0"/>
                  <a:cs typeface="Times New Roman" charset="0"/>
                </a:rPr>
                <a:t>Transaction type</a:t>
              </a:r>
              <a:endParaRPr lang="en-GB" sz="1200">
                <a:effectLst/>
                <a:latin typeface="Calibri" charset="0"/>
                <a:ea typeface="Calibri" charset="0"/>
                <a:cs typeface="Times New Roman" charset="0"/>
              </a:endParaRPr>
            </a:p>
          </p:txBody>
        </p:sp>
        <p:sp>
          <p:nvSpPr>
            <p:cNvPr id="51" name="Text Box 235"/>
            <p:cNvSpPr txBox="1"/>
            <p:nvPr/>
          </p:nvSpPr>
          <p:spPr>
            <a:xfrm>
              <a:off x="171449" y="1970700"/>
              <a:ext cx="734400" cy="27622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u="sng">
                  <a:effectLst/>
                  <a:latin typeface="Calibri" charset="0"/>
                  <a:ea typeface="Calibri" charset="0"/>
                </a:rPr>
                <a:t>Province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52" name="Text Box 226"/>
            <p:cNvSpPr txBox="1"/>
            <p:nvPr/>
          </p:nvSpPr>
          <p:spPr>
            <a:xfrm>
              <a:off x="2257424" y="2815250"/>
              <a:ext cx="1285875" cy="29591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>
                  <a:effectLst/>
                  <a:latin typeface="Calibri" charset="0"/>
                  <a:ea typeface="Calibri" charset="0"/>
                  <a:cs typeface="Calibri" charset="0"/>
                </a:rPr>
                <a:t>Binh Thanh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53" name="Text Box 226"/>
            <p:cNvSpPr txBox="1"/>
            <p:nvPr/>
          </p:nvSpPr>
          <p:spPr>
            <a:xfrm>
              <a:off x="1106170" y="2815250"/>
              <a:ext cx="1084580" cy="29591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>
                  <a:effectLst/>
                  <a:latin typeface="Calibri" charset="0"/>
                  <a:ea typeface="Calibri" charset="0"/>
                  <a:cs typeface="Calibri" charset="0"/>
                </a:rPr>
                <a:t>…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 flipH="1">
              <a:off x="1648460" y="2245950"/>
              <a:ext cx="566104" cy="5693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2214564" y="2245950"/>
              <a:ext cx="685798" cy="5693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 Box 235"/>
            <p:cNvSpPr txBox="1"/>
            <p:nvPr/>
          </p:nvSpPr>
          <p:spPr>
            <a:xfrm>
              <a:off x="180000" y="2799375"/>
              <a:ext cx="734060" cy="27622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u="sng">
                  <a:effectLst/>
                  <a:latin typeface="Calibri" charset="0"/>
                  <a:ea typeface="Calibri" charset="0"/>
                </a:rPr>
                <a:t>County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57" name="Text Box 226"/>
            <p:cNvSpPr txBox="1"/>
            <p:nvPr/>
          </p:nvSpPr>
          <p:spPr>
            <a:xfrm>
              <a:off x="2962275" y="3699170"/>
              <a:ext cx="1162050" cy="29591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effectLst/>
                  <a:latin typeface="Times New Roman" charset="0"/>
                  <a:ea typeface="Calibri" charset="0"/>
                </a:rPr>
                <a:t>…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58" name="Text Box 226"/>
            <p:cNvSpPr txBox="1"/>
            <p:nvPr/>
          </p:nvSpPr>
          <p:spPr>
            <a:xfrm>
              <a:off x="1791970" y="3699170"/>
              <a:ext cx="1084580" cy="29591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>
                  <a:effectLst/>
                  <a:latin typeface="Calibri" charset="0"/>
                  <a:ea typeface="Calibri" charset="0"/>
                  <a:cs typeface="Calibri" charset="0"/>
                </a:rPr>
                <a:t>Apartment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 flipH="1">
              <a:off x="2334260" y="3111160"/>
              <a:ext cx="566102" cy="5880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2900362" y="3111160"/>
              <a:ext cx="642938" cy="5880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 Box 235"/>
            <p:cNvSpPr txBox="1"/>
            <p:nvPr/>
          </p:nvSpPr>
          <p:spPr>
            <a:xfrm>
              <a:off x="180000" y="3637575"/>
              <a:ext cx="926170" cy="27622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u="sng">
                  <a:effectLst/>
                  <a:latin typeface="Calibri" charset="0"/>
                  <a:ea typeface="Calibri" charset="0"/>
                </a:rPr>
                <a:t>House type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62" name="Text Box 286"/>
            <p:cNvSpPr txBox="1"/>
            <p:nvPr/>
          </p:nvSpPr>
          <p:spPr>
            <a:xfrm>
              <a:off x="1400174" y="4676443"/>
              <a:ext cx="2174240" cy="29527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GB" sz="1200" b="1" dirty="0">
                  <a:effectLst/>
                  <a:latin typeface="Calibri" charset="0"/>
                  <a:ea typeface="Calibri" charset="0"/>
                  <a:cs typeface="Times New Roman" charset="0"/>
                </a:rPr>
                <a:t>[Listing 1, Listing 2, Listing 3, …]</a:t>
              </a:r>
              <a:endParaRPr lang="en-GB" sz="1200" dirty="0">
                <a:effectLst/>
                <a:latin typeface="Calibri" charset="0"/>
                <a:ea typeface="Calibri" charset="0"/>
                <a:cs typeface="Times New Roman" charset="0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>
              <a:off x="2876550" y="3995080"/>
              <a:ext cx="532129" cy="6816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1400174" y="3995080"/>
              <a:ext cx="391796" cy="6816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001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Data Cleaning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i="1" dirty="0" smtClean="0">
                <a:solidFill>
                  <a:srgbClr val="3F3F3F"/>
                </a:solidFill>
              </a:rPr>
              <a:t>Duplication Removal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2000" b="1" dirty="0" smtClean="0">
                <a:solidFill>
                  <a:schemeClr val="accent5">
                    <a:lumMod val="75000"/>
                  </a:schemeClr>
                </a:solidFill>
              </a:rPr>
              <a:t>Reason</a:t>
            </a:r>
            <a:r>
              <a:rPr lang="vi-VN" sz="2000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  <a:r>
              <a:rPr lang="vi-VN" sz="2000" dirty="0" smtClean="0">
                <a:solidFill>
                  <a:srgbClr val="3F3F3F"/>
                </a:solidFill>
              </a:rPr>
              <a:t> </a:t>
            </a:r>
            <a:r>
              <a:rPr lang="vi-VN" sz="1800" dirty="0" smtClean="0">
                <a:solidFill>
                  <a:srgbClr val="3F3F3F"/>
                </a:solidFill>
              </a:rPr>
              <a:t>houses’ owners increase the chance that their houses pitching people’s interest.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83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TF-IDF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hape 316"/>
              <p:cNvSpPr txBox="1"/>
              <p:nvPr/>
            </p:nvSpPr>
            <p:spPr>
              <a:xfrm>
                <a:off x="393990" y="700125"/>
                <a:ext cx="8092867" cy="42351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vi-VN" sz="1800" dirty="0" smtClean="0">
                    <a:solidFill>
                      <a:srgbClr val="3F3F3F"/>
                    </a:solidFill>
                  </a:rPr>
                  <a:t>Term frequency:</a:t>
                </a:r>
              </a:p>
              <a:p>
                <a:pPr>
                  <a:buSzPct val="25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800" b="1" i="1"/>
                        <m:t>𝒕𝒇</m:t>
                      </m:r>
                      <m:d>
                        <m:dPr>
                          <m:ctrlPr>
                            <a:rPr lang="en-GB" sz="1800" b="1" i="1"/>
                          </m:ctrlPr>
                        </m:dPr>
                        <m:e>
                          <m:r>
                            <a:rPr lang="en-GB" sz="1800" b="1" i="1"/>
                            <m:t>𝒕</m:t>
                          </m:r>
                          <m:r>
                            <a:rPr lang="en-GB" sz="1800" b="1" i="1"/>
                            <m:t>,</m:t>
                          </m:r>
                          <m:r>
                            <a:rPr lang="en-GB" sz="1800" b="1" i="1"/>
                            <m:t>𝒅</m:t>
                          </m:r>
                        </m:e>
                      </m:d>
                      <m:r>
                        <a:rPr lang="en-GB" sz="1800" b="1" i="1"/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800" b="1" i="1"/>
                          </m:ctrlPr>
                        </m:dPr>
                        <m:e>
                          <m:eqArr>
                            <m:eqArrPr>
                              <m:ctrlPr>
                                <a:rPr lang="en-GB" sz="1800" b="1" i="1"/>
                              </m:ctrlPr>
                            </m:eqArrPr>
                            <m:e>
                              <m:r>
                                <a:rPr lang="en-GB" sz="1800" b="1" i="1"/>
                                <m:t>𝟏</m:t>
                              </m:r>
                              <m:r>
                                <a:rPr lang="en-GB" sz="1800" b="1" i="1"/>
                                <m:t>+</m:t>
                              </m:r>
                              <m:func>
                                <m:funcPr>
                                  <m:ctrlPr>
                                    <a:rPr lang="en-GB" sz="1800" b="1" i="1"/>
                                  </m:ctrlPr>
                                </m:funcPr>
                                <m:fName>
                                  <m:r>
                                    <a:rPr lang="en-GB" sz="1800" b="1" i="1"/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800" b="1" i="1"/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1800" b="1" i="1"/>
                                          </m:ctrlPr>
                                        </m:sSubPr>
                                        <m:e>
                                          <m:r>
                                            <a:rPr lang="en-GB" sz="1800" b="1" i="1"/>
                                            <m:t>𝒇</m:t>
                                          </m:r>
                                        </m:e>
                                        <m:sub>
                                          <m:r>
                                            <a:rPr lang="en-GB" sz="1800" b="1" i="1"/>
                                            <m:t>𝒕</m:t>
                                          </m:r>
                                          <m:r>
                                            <a:rPr lang="en-GB" sz="1800" b="1" i="1"/>
                                            <m:t>,</m:t>
                                          </m:r>
                                          <m:r>
                                            <a:rPr lang="en-GB" sz="1800" b="1" i="1"/>
                                            <m:t>𝒅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d>
                                <m:dPr>
                                  <m:ctrlPr>
                                    <a:rPr lang="en-GB" sz="1800" b="1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800" b="1" i="1"/>
                                      </m:ctrlPr>
                                    </m:sSubPr>
                                    <m:e>
                                      <m:r>
                                        <a:rPr lang="en-GB" sz="1800" b="1" i="1"/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GB" sz="1800" b="1" i="1"/>
                                        <m:t>𝒕</m:t>
                                      </m:r>
                                      <m:r>
                                        <a:rPr lang="en-GB" sz="1800" b="1" i="1"/>
                                        <m:t>,</m:t>
                                      </m:r>
                                      <m:r>
                                        <a:rPr lang="en-GB" sz="1800" b="1" i="1"/>
                                        <m:t>𝒅</m:t>
                                      </m:r>
                                    </m:sub>
                                  </m:sSub>
                                  <m:r>
                                    <a:rPr lang="en-GB" sz="1800" b="1" i="1"/>
                                    <m:t>&gt;</m:t>
                                  </m:r>
                                  <m:r>
                                    <a:rPr lang="en-GB" sz="1800" b="1" i="1"/>
                                    <m:t>𝟎</m:t>
                                  </m:r>
                                </m:e>
                              </m:d>
                            </m:e>
                            <m:e>
                              <m:r>
                                <a:rPr lang="en-GB" sz="1800" b="1" i="1"/>
                                <m:t>𝟎</m:t>
                              </m:r>
                              <m:r>
                                <a:rPr lang="en-GB" sz="1800" b="1" i="1"/>
                                <m:t> </m:t>
                              </m:r>
                              <m:r>
                                <a:rPr lang="en-GB" sz="1800" b="1" i="1"/>
                                <m:t>𝒐𝒕𝒉𝒆𝒓𝒘𝒊𝒔𝒆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1800" dirty="0"/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 smtClean="0">
                  <a:solidFill>
                    <a:srgbClr val="3F3F3F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vi-VN" sz="1800" dirty="0" smtClean="0">
                    <a:solidFill>
                      <a:srgbClr val="3F3F3F"/>
                    </a:solidFill>
                  </a:rPr>
                  <a:t>Inverse document frequency:</a:t>
                </a:r>
              </a:p>
              <a:p>
                <a:pPr lvl="0">
                  <a:buSzPct val="25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800" b="1" i="1"/>
                        <m:t>𝒊𝒅𝒇</m:t>
                      </m:r>
                      <m:r>
                        <a:rPr lang="en-GB" sz="1800" b="1" i="1"/>
                        <m:t>(</m:t>
                      </m:r>
                      <m:r>
                        <a:rPr lang="en-GB" sz="1800" b="1" i="1"/>
                        <m:t>𝒕</m:t>
                      </m:r>
                      <m:r>
                        <a:rPr lang="en-GB" sz="1800" b="1" i="1"/>
                        <m:t>)=</m:t>
                      </m:r>
                      <m:r>
                        <a:rPr lang="en-GB" sz="1800" b="1" i="1"/>
                        <m:t>𝐥𝐨𝐠</m:t>
                      </m:r>
                      <m:r>
                        <a:rPr lang="en-GB" sz="1800" b="1"/>
                        <m:t>(</m:t>
                      </m:r>
                      <m:f>
                        <m:fPr>
                          <m:ctrlPr>
                            <a:rPr lang="en-GB" sz="1800" b="1" i="1"/>
                          </m:ctrlPr>
                        </m:fPr>
                        <m:num>
                          <m:r>
                            <a:rPr lang="en-GB" sz="1800" b="1" i="1"/>
                            <m:t>𝑵</m:t>
                          </m:r>
                        </m:num>
                        <m:den>
                          <m:sSub>
                            <m:sSubPr>
                              <m:ctrlPr>
                                <a:rPr lang="en-GB" sz="1800" b="1" i="1"/>
                              </m:ctrlPr>
                            </m:sSubPr>
                            <m:e>
                              <m:r>
                                <a:rPr lang="en-GB" sz="1800" b="1" i="1"/>
                                <m:t>𝒏</m:t>
                              </m:r>
                            </m:e>
                            <m:sub>
                              <m:r>
                                <a:rPr lang="en-GB" sz="1800" b="1" i="1"/>
                                <m:t>𝒕</m:t>
                              </m:r>
                            </m:sub>
                          </m:sSub>
                        </m:den>
                      </m:f>
                      <m:r>
                        <a:rPr lang="vi-VN" sz="1800" b="1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vi-VN" sz="1800" dirty="0" smtClean="0">
                  <a:solidFill>
                    <a:srgbClr val="3F3F3F"/>
                  </a:solidFill>
                </a:endParaRPr>
              </a:p>
              <a:p>
                <a:pPr lvl="0">
                  <a:buSzPct val="25000"/>
                </a:pPr>
                <a:endParaRPr lang="vi-VN" sz="1800" dirty="0">
                  <a:solidFill>
                    <a:srgbClr val="3F3F3F"/>
                  </a:solidFill>
                </a:endParaRPr>
              </a:p>
              <a:p>
                <a:pPr>
                  <a:buSzPct val="25000"/>
                </a:pPr>
                <a:r>
                  <a:rPr lang="vi-VN" sz="1800" dirty="0" smtClean="0">
                    <a:solidFill>
                      <a:srgbClr val="3F3F3F"/>
                    </a:solidFill>
                  </a:rPr>
                  <a:t>TF-IDF: </a:t>
                </a:r>
                <a14:m>
                  <m:oMath xmlns:m="http://schemas.openxmlformats.org/officeDocument/2006/math">
                    <m:r>
                      <a:rPr lang="en-GB" sz="1800" b="1" i="1"/>
                      <m:t>𝒕𝒇𝒊𝒅𝒇</m:t>
                    </m:r>
                    <m:r>
                      <a:rPr lang="en-GB" sz="1800" b="1" i="1"/>
                      <m:t>=</m:t>
                    </m:r>
                    <m:r>
                      <a:rPr lang="en-GB" sz="1800" b="1" i="1"/>
                      <m:t>𝒕𝒇</m:t>
                    </m:r>
                    <m:d>
                      <m:dPr>
                        <m:ctrlPr>
                          <a:rPr lang="en-GB" sz="1800" b="1" i="1"/>
                        </m:ctrlPr>
                      </m:dPr>
                      <m:e>
                        <m:r>
                          <a:rPr lang="en-GB" sz="1800" b="1" i="1"/>
                          <m:t>𝒕</m:t>
                        </m:r>
                        <m:r>
                          <a:rPr lang="en-GB" sz="1800" b="1" i="1"/>
                          <m:t>,</m:t>
                        </m:r>
                        <m:r>
                          <a:rPr lang="en-GB" sz="1800" b="1" i="1"/>
                          <m:t>𝒅</m:t>
                        </m:r>
                      </m:e>
                    </m:d>
                    <m:r>
                      <a:rPr lang="en-GB" sz="1800" b="1" i="1"/>
                      <m:t>×</m:t>
                    </m:r>
                    <m:r>
                      <a:rPr lang="en-GB" sz="1800" b="1" i="1"/>
                      <m:t>𝒊𝒅𝒇</m:t>
                    </m:r>
                    <m:r>
                      <a:rPr lang="en-GB" sz="1800" b="1" i="1"/>
                      <m:t>(</m:t>
                    </m:r>
                    <m:r>
                      <a:rPr lang="en-GB" sz="1800" b="1" i="1"/>
                      <m:t>𝒕</m:t>
                    </m:r>
                    <m:r>
                      <a:rPr lang="en-GB" sz="1800" b="1" i="1"/>
                      <m:t>)</m:t>
                    </m:r>
                  </m:oMath>
                </a14:m>
                <a:endParaRPr lang="en-GB" sz="1800" dirty="0"/>
              </a:p>
              <a:p>
                <a:pPr lvl="0">
                  <a:buSzPct val="25000"/>
                </a:pPr>
                <a:endParaRPr lang="vi-VN" sz="1800" dirty="0" smtClean="0">
                  <a:solidFill>
                    <a:srgbClr val="3F3F3F"/>
                  </a:solidFill>
                </a:endParaRPr>
              </a:p>
              <a:p>
                <a:pPr lvl="0">
                  <a:buSzPct val="25000"/>
                </a:pPr>
                <a:r>
                  <a:rPr lang="vi-VN" sz="1800" dirty="0" smtClean="0">
                    <a:solidFill>
                      <a:srgbClr val="3F3F3F"/>
                    </a:solidFill>
                  </a:rPr>
                  <a:t>Cosine similarity:</a:t>
                </a:r>
              </a:p>
              <a:p>
                <a:pPr>
                  <a:buSzPct val="25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800" b="1" i="1"/>
                        <m:t>𝒔𝒊𝒎𝒊𝒍𝒂𝒓𝒊𝒕𝒚</m:t>
                      </m:r>
                      <m:r>
                        <a:rPr lang="en-GB" sz="1800" b="1" i="1"/>
                        <m:t>=</m:t>
                      </m:r>
                      <m:func>
                        <m:funcPr>
                          <m:ctrlPr>
                            <a:rPr lang="en-GB" sz="1800" b="1" i="1"/>
                          </m:ctrlPr>
                        </m:funcPr>
                        <m:fName>
                          <m:r>
                            <a:rPr lang="en-GB" sz="1800" b="1" i="1"/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GB" sz="1800" b="1" i="1"/>
                              </m:ctrlPr>
                            </m:dPr>
                            <m:e>
                              <m:r>
                                <a:rPr lang="en-GB" sz="1800" b="1" i="1"/>
                                <m:t>𝜽</m:t>
                              </m:r>
                            </m:e>
                          </m:d>
                        </m:e>
                      </m:func>
                      <m:r>
                        <a:rPr lang="en-GB" sz="1800" b="1" i="1"/>
                        <m:t>= </m:t>
                      </m:r>
                      <m:f>
                        <m:fPr>
                          <m:ctrlPr>
                            <a:rPr lang="en-GB" sz="1800" b="1" i="1"/>
                          </m:ctrlPr>
                        </m:fPr>
                        <m:num>
                          <m:r>
                            <a:rPr lang="en-GB" sz="1800" b="1" i="1"/>
                            <m:t>𝑨</m:t>
                          </m:r>
                          <m:r>
                            <a:rPr lang="en-GB" sz="1800" b="1" i="1"/>
                            <m:t> ∙</m:t>
                          </m:r>
                          <m:r>
                            <a:rPr lang="en-GB" sz="1800" b="1" i="1"/>
                            <m:t>𝑩</m:t>
                          </m:r>
                        </m:num>
                        <m:den>
                          <m:sSub>
                            <m:sSubPr>
                              <m:ctrlPr>
                                <a:rPr lang="en-GB" sz="1800" b="1" i="1"/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1800" b="1" i="1"/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sz="1800" b="1" i="1"/>
                                      </m:ctrlPr>
                                    </m:dPr>
                                    <m:e>
                                      <m:r>
                                        <a:rPr lang="en-GB" sz="1800" b="1" i="1"/>
                                        <m:t>𝑨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GB" sz="1800" b="1" i="1"/>
                                <m:t>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1800" b="1" i="1"/>
                              </m:ctrlPr>
                            </m:sSubPr>
                            <m:e>
                              <m:r>
                                <a:rPr lang="en-GB" sz="1800" b="1" i="1"/>
                                <m:t>||</m:t>
                              </m:r>
                              <m:r>
                                <a:rPr lang="en-GB" sz="1800" b="1" i="1"/>
                                <m:t>𝑩</m:t>
                              </m:r>
                              <m:r>
                                <a:rPr lang="en-GB" sz="1800" b="1" i="1"/>
                                <m:t>||</m:t>
                              </m:r>
                            </m:e>
                            <m:sub>
                              <m:r>
                                <a:rPr lang="en-GB" sz="1800" b="1" i="1"/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GB" sz="1800" b="1" i="1"/>
                        <m:t>= </m:t>
                      </m:r>
                      <m:f>
                        <m:fPr>
                          <m:ctrlPr>
                            <a:rPr lang="en-GB" sz="1800" b="1" i="1"/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GB" sz="1800" b="1" i="1"/>
                              </m:ctrlPr>
                            </m:naryPr>
                            <m:sub>
                              <m:r>
                                <a:rPr lang="en-GB" sz="1800" b="1" i="1"/>
                                <m:t>𝒊</m:t>
                              </m:r>
                              <m:r>
                                <a:rPr lang="en-GB" sz="1800" b="1" i="1"/>
                                <m:t>=</m:t>
                              </m:r>
                              <m:r>
                                <a:rPr lang="en-GB" sz="1800" b="1" i="1"/>
                                <m:t>𝟏</m:t>
                              </m:r>
                            </m:sub>
                            <m:sup>
                              <m:r>
                                <a:rPr lang="en-GB" sz="1800" b="1" i="1"/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GB" sz="1800" b="1" i="1"/>
                                  </m:ctrlPr>
                                </m:sSubPr>
                                <m:e>
                                  <m:r>
                                    <a:rPr lang="en-GB" sz="1800" b="1" i="1"/>
                                    <m:t>𝑨</m:t>
                                  </m:r>
                                </m:e>
                                <m:sub>
                                  <m:r>
                                    <a:rPr lang="en-GB" sz="1800" b="1" i="1"/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1800" b="1" i="1"/>
                                  </m:ctrlPr>
                                </m:sSubPr>
                                <m:e>
                                  <m:r>
                                    <a:rPr lang="en-GB" sz="1800" b="1" i="1"/>
                                    <m:t>𝑩</m:t>
                                  </m:r>
                                </m:e>
                                <m:sub>
                                  <m:r>
                                    <a:rPr lang="en-GB" sz="1800" b="1" i="1"/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1800" b="1" i="1"/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GB" sz="1800" b="1" i="1"/>
                                  </m:ctrlPr>
                                </m:naryPr>
                                <m:sub>
                                  <m:r>
                                    <a:rPr lang="en-GB" sz="1800" b="1" i="1"/>
                                    <m:t>𝒊</m:t>
                                  </m:r>
                                  <m:r>
                                    <a:rPr lang="en-GB" sz="1800" b="1" i="1"/>
                                    <m:t>=</m:t>
                                  </m:r>
                                  <m:r>
                                    <a:rPr lang="en-GB" sz="1800" b="1" i="1"/>
                                    <m:t>𝟏</m:t>
                                  </m:r>
                                </m:sub>
                                <m:sup>
                                  <m:r>
                                    <a:rPr lang="en-GB" sz="1800" b="1" i="1"/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GB" sz="1800" b="1" i="1"/>
                                      </m:ctrlPr>
                                    </m:sSubSupPr>
                                    <m:e>
                                      <m:r>
                                        <a:rPr lang="en-GB" sz="1800" b="1" i="1"/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GB" sz="1800" b="1" i="1"/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GB" sz="1800" b="1" i="1"/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GB" sz="1800" b="1" i="1"/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GB" sz="1800" b="1" i="1"/>
                                  </m:ctrlPr>
                                </m:naryPr>
                                <m:sub>
                                  <m:r>
                                    <a:rPr lang="en-GB" sz="1800" b="1" i="1"/>
                                    <m:t>𝒊</m:t>
                                  </m:r>
                                  <m:r>
                                    <a:rPr lang="en-GB" sz="1800" b="1" i="1"/>
                                    <m:t>=</m:t>
                                  </m:r>
                                  <m:r>
                                    <a:rPr lang="en-GB" sz="1800" b="1" i="1"/>
                                    <m:t>𝟏</m:t>
                                  </m:r>
                                </m:sub>
                                <m:sup>
                                  <m:r>
                                    <a:rPr lang="en-GB" sz="1800" b="1" i="1"/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GB" sz="1800" b="1" i="1"/>
                                      </m:ctrlPr>
                                    </m:sSubSupPr>
                                    <m:e>
                                      <m:r>
                                        <a:rPr lang="en-GB" sz="1800" b="1" i="1"/>
                                        <m:t>𝑩</m:t>
                                      </m:r>
                                    </m:e>
                                    <m:sub>
                                      <m:r>
                                        <a:rPr lang="en-GB" sz="1800" b="1" i="1"/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GB" sz="1800" b="1" i="1"/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GB" sz="1800" dirty="0"/>
              </a:p>
              <a:p>
                <a:pPr lvl="0">
                  <a:buSzPct val="25000"/>
                </a:pPr>
                <a:endParaRPr lang="vi-VN" sz="1800" dirty="0" smtClean="0">
                  <a:solidFill>
                    <a:srgbClr val="3F3F3F"/>
                  </a:solidFill>
                </a:endParaRPr>
              </a:p>
            </p:txBody>
          </p:sp>
        </mc:Choice>
        <mc:Fallback>
          <p:sp>
            <p:nvSpPr>
              <p:cNvPr id="6" name="Shape 3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0" y="700125"/>
                <a:ext cx="8092867" cy="4235130"/>
              </a:xfrm>
              <a:prstGeom prst="rect">
                <a:avLst/>
              </a:prstGeom>
              <a:blipFill rotWithShape="0">
                <a:blip r:embed="rId3"/>
                <a:stretch>
                  <a:fillRect l="-678" t="-8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631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Data Cleaning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44433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i="1" dirty="0" smtClean="0">
                <a:solidFill>
                  <a:srgbClr val="3F3F3F"/>
                </a:solidFill>
              </a:rPr>
              <a:t>Unreasonable Value Removal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90" y="1429252"/>
            <a:ext cx="3759872" cy="3235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423" y="1445818"/>
            <a:ext cx="4332995" cy="323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2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Standard Deviation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hape 316"/>
              <p:cNvSpPr txBox="1"/>
              <p:nvPr/>
            </p:nvSpPr>
            <p:spPr>
              <a:xfrm>
                <a:off x="393990" y="700125"/>
                <a:ext cx="8092867" cy="36683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vi-VN" sz="1800" dirty="0" smtClean="0">
                    <a:solidFill>
                      <a:srgbClr val="3F3F3F"/>
                    </a:solidFill>
                  </a:rPr>
                  <a:t>3SD Method to remove unreasonable prices: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 smtClean="0">
                  <a:solidFill>
                    <a:srgbClr val="3F3F3F"/>
                  </a:solidFill>
                </a:endParaRPr>
              </a:p>
              <a:p>
                <a:pPr algn="ctr">
                  <a:buSzPct val="25000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28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GB" sz="2800" b="1" i="1">
                            <a:latin typeface="Cambria Math" charset="0"/>
                          </a:rPr>
                          <m:t>𝐱</m:t>
                        </m:r>
                      </m:e>
                    </m:acc>
                  </m:oMath>
                </a14:m>
                <a:r>
                  <a:rPr lang="en-GB" sz="2800" b="1" dirty="0"/>
                  <a:t> </a:t>
                </a:r>
                <a14:m>
                  <m:oMath xmlns:m="http://schemas.openxmlformats.org/officeDocument/2006/math">
                    <m:r>
                      <a:rPr lang="en-GB" sz="2800" b="1">
                        <a:latin typeface="Cambria Math" charset="0"/>
                      </a:rPr>
                      <m:t>±</m:t>
                    </m:r>
                  </m:oMath>
                </a14:m>
                <a:r>
                  <a:rPr lang="en-GB" sz="2800" b="1" dirty="0"/>
                  <a:t> </a:t>
                </a:r>
                <a:r>
                  <a:rPr lang="en-GB" sz="2800" b="1" dirty="0" smtClean="0"/>
                  <a:t>3SD</a:t>
                </a:r>
              </a:p>
              <a:p>
                <a:pPr algn="ctr">
                  <a:buSzPct val="25000"/>
                </a:pPr>
                <a:endParaRPr lang="en-GB" sz="1800" b="1" dirty="0"/>
              </a:p>
              <a:p>
                <a:pPr>
                  <a:buSzPct val="25000"/>
                </a:pPr>
                <a:r>
                  <a:rPr lang="en-GB" sz="1800" b="1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Drawback: </a:t>
                </a:r>
              </a:p>
              <a:p>
                <a:pPr marL="285750" indent="-285750">
                  <a:buSzPct val="70000"/>
                  <a:buFont typeface="Wingdings" charset="2"/>
                  <a:buChar char="v"/>
                </a:pPr>
                <a:r>
                  <a:rPr lang="en-GB" sz="1800" dirty="0" smtClean="0">
                    <a:solidFill>
                      <a:schemeClr val="tx1"/>
                    </a:solidFill>
                  </a:rPr>
                  <a:t>Mean and standard deviation can be influenced by the outliers.</a:t>
                </a:r>
              </a:p>
              <a:p>
                <a:pPr marL="285750" indent="-285750">
                  <a:buSzPct val="70000"/>
                  <a:buFont typeface="Wingdings" charset="2"/>
                  <a:buChar char="v"/>
                </a:pPr>
                <a:r>
                  <a:rPr lang="en-GB" sz="1800" dirty="0" smtClean="0">
                    <a:solidFill>
                      <a:schemeClr val="tx1"/>
                    </a:solidFill>
                  </a:rPr>
                  <a:t>The standard deviation is affected more greatly, if the outlier is more extreme</a:t>
                </a:r>
              </a:p>
              <a:p>
                <a:pPr>
                  <a:buSzPct val="25000"/>
                </a:pPr>
                <a:endParaRPr lang="en-GB" sz="1800" dirty="0">
                  <a:solidFill>
                    <a:schemeClr val="tx1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 smtClean="0">
                  <a:solidFill>
                    <a:srgbClr val="3F3F3F"/>
                  </a:solidFill>
                </a:endParaRPr>
              </a:p>
            </p:txBody>
          </p:sp>
        </mc:Choice>
        <mc:Fallback xmlns="">
          <p:sp>
            <p:nvSpPr>
              <p:cNvPr id="6" name="Shape 3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0" y="700125"/>
                <a:ext cx="8092867" cy="3668349"/>
              </a:xfrm>
              <a:prstGeom prst="rect">
                <a:avLst/>
              </a:prstGeom>
              <a:blipFill rotWithShape="0">
                <a:blip r:embed="rId3"/>
                <a:stretch>
                  <a:fillRect l="-678" t="-9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20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Interquartile Range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44433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600" dirty="0" smtClean="0">
                <a:solidFill>
                  <a:srgbClr val="3F3F3F"/>
                </a:solidFill>
              </a:rPr>
              <a:t>Interquartile Range is computed as: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vi-VN" sz="1600" dirty="0">
              <a:solidFill>
                <a:srgbClr val="3F3F3F"/>
              </a:solidFill>
            </a:endParaRP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vi-VN" sz="1600" b="1" dirty="0" smtClean="0">
                <a:solidFill>
                  <a:srgbClr val="3F3F3F"/>
                </a:solidFill>
              </a:rPr>
              <a:t>		</a:t>
            </a:r>
            <a:r>
              <a:rPr lang="vi-VN" sz="2000" b="1" dirty="0" smtClean="0">
                <a:solidFill>
                  <a:srgbClr val="3F3F3F"/>
                </a:solidFill>
              </a:rPr>
              <a:t>IQR = Q3 </a:t>
            </a:r>
            <a:r>
              <a:rPr lang="mr-IN" sz="2000" b="1" dirty="0" smtClean="0">
                <a:solidFill>
                  <a:srgbClr val="3F3F3F"/>
                </a:solidFill>
              </a:rPr>
              <a:t>–</a:t>
            </a:r>
            <a:r>
              <a:rPr lang="vi-VN" sz="2000" b="1" dirty="0" smtClean="0">
                <a:solidFill>
                  <a:srgbClr val="3F3F3F"/>
                </a:solidFill>
              </a:rPr>
              <a:t> Q1 </a:t>
            </a: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endParaRPr lang="vi-VN" sz="1600" dirty="0" smtClean="0">
              <a:solidFill>
                <a:srgbClr val="3F3F3F"/>
              </a:solidFill>
            </a:endParaRP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endParaRPr lang="vi-VN" sz="1600" dirty="0" smtClean="0">
              <a:solidFill>
                <a:srgbClr val="3F3F3F"/>
              </a:solidFill>
            </a:endParaRPr>
          </a:p>
          <a:p>
            <a:pPr lvl="0">
              <a:buSzPct val="25000"/>
            </a:pPr>
            <a:endParaRPr lang="en-US" sz="1600" dirty="0">
              <a:solidFill>
                <a:srgbClr val="3F3F3F"/>
              </a:solidFill>
            </a:endParaRPr>
          </a:p>
          <a:p>
            <a:pPr lvl="0">
              <a:buSzPct val="25000"/>
            </a:pPr>
            <a:endParaRPr lang="en-US" sz="1600" dirty="0" smtClean="0">
              <a:solidFill>
                <a:srgbClr val="3F3F3F"/>
              </a:solidFill>
            </a:endParaRPr>
          </a:p>
          <a:p>
            <a:pPr lvl="0">
              <a:buSzPct val="25000"/>
            </a:pPr>
            <a:endParaRPr lang="vi-VN" sz="1600" dirty="0" smtClean="0">
              <a:solidFill>
                <a:srgbClr val="3F3F3F"/>
              </a:solidFill>
            </a:endParaRPr>
          </a:p>
          <a:p>
            <a:pPr lvl="0">
              <a:buSzPct val="25000"/>
            </a:pPr>
            <a:r>
              <a:rPr lang="vi-VN" sz="1600" dirty="0" smtClean="0">
                <a:solidFill>
                  <a:srgbClr val="3F3F3F"/>
                </a:solidFill>
              </a:rPr>
              <a:t>Outliers are detedted by: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dirty="0" smtClean="0">
                <a:solidFill>
                  <a:srgbClr val="3F3F3F"/>
                </a:solidFill>
              </a:rPr>
              <a:t>V</a:t>
            </a:r>
            <a:r>
              <a:rPr lang="vi-VN" sz="1600" dirty="0" smtClean="0">
                <a:solidFill>
                  <a:srgbClr val="3F3F3F"/>
                </a:solidFill>
              </a:rPr>
              <a:t>alues below </a:t>
            </a:r>
            <a:r>
              <a:rPr lang="vi-VN" sz="1600" b="1" dirty="0" smtClean="0">
                <a:solidFill>
                  <a:srgbClr val="3F3F3F"/>
                </a:solidFill>
              </a:rPr>
              <a:t>Q1 </a:t>
            </a:r>
            <a:r>
              <a:rPr lang="mr-IN" sz="1600" b="1" dirty="0" smtClean="0">
                <a:solidFill>
                  <a:srgbClr val="3F3F3F"/>
                </a:solidFill>
              </a:rPr>
              <a:t>–</a:t>
            </a:r>
            <a:r>
              <a:rPr lang="vi-VN" sz="1600" b="1" dirty="0" smtClean="0">
                <a:solidFill>
                  <a:srgbClr val="3F3F3F"/>
                </a:solidFill>
              </a:rPr>
              <a:t> 1.5xIQR 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dirty="0" smtClean="0">
                <a:solidFill>
                  <a:srgbClr val="3F3F3F"/>
                </a:solidFill>
              </a:rPr>
              <a:t>V</a:t>
            </a:r>
            <a:r>
              <a:rPr lang="vi-VN" sz="1600" dirty="0" smtClean="0">
                <a:solidFill>
                  <a:srgbClr val="3F3F3F"/>
                </a:solidFill>
              </a:rPr>
              <a:t>alues above </a:t>
            </a:r>
            <a:r>
              <a:rPr lang="vi-VN" sz="1600" b="1" dirty="0" smtClean="0">
                <a:solidFill>
                  <a:srgbClr val="3F3F3F"/>
                </a:solidFill>
              </a:rPr>
              <a:t>Q3 + 1.5xIQR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vi-VN" sz="1600" b="1" dirty="0">
              <a:solidFill>
                <a:srgbClr val="3F3F3F"/>
              </a:solidFill>
            </a:endParaRP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vi-VN" sz="1600" b="1" dirty="0" smtClean="0">
                <a:solidFill>
                  <a:srgbClr val="3F3F3F"/>
                </a:solidFill>
              </a:rPr>
              <a:t>Drawback:</a:t>
            </a:r>
          </a:p>
          <a:p>
            <a:pPr marL="285750" marR="0" lvl="0" indent="-285750" rtl="0">
              <a:spcBef>
                <a:spcPts val="0"/>
              </a:spcBef>
              <a:buSzPct val="70000"/>
              <a:buFont typeface="Wingdings" charset="2"/>
              <a:buChar char="§"/>
            </a:pPr>
            <a:r>
              <a:rPr lang="vi-VN" sz="1600" dirty="0" smtClean="0">
                <a:solidFill>
                  <a:srgbClr val="3F3F3F"/>
                </a:solidFill>
              </a:rPr>
              <a:t>If Q1 is equal Q3, IQR will be 0</a:t>
            </a:r>
          </a:p>
          <a:p>
            <a:pPr marL="285750" marR="0" lvl="0" indent="-285750" rtl="0">
              <a:spcBef>
                <a:spcPts val="0"/>
              </a:spcBef>
              <a:buSzPct val="70000"/>
              <a:buFont typeface="Wingdings" charset="2"/>
              <a:buChar char="§"/>
            </a:pPr>
            <a:r>
              <a:rPr lang="vi-VN" sz="1600" dirty="0" smtClean="0">
                <a:solidFill>
                  <a:srgbClr val="3F3F3F"/>
                </a:solidFill>
              </a:rPr>
              <a:t>Outliers cannot be detected because width of expected range is 0</a:t>
            </a:r>
          </a:p>
          <a:p>
            <a:pPr marL="285750" marR="0" lvl="0" indent="-285750" algn="l" rtl="0">
              <a:spcBef>
                <a:spcPts val="0"/>
              </a:spcBef>
              <a:buSzPct val="70000"/>
              <a:buFont typeface="Wingdings" charset="2"/>
              <a:buChar char="§"/>
            </a:pPr>
            <a:endParaRPr lang="vi-VN" sz="18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366" y="700125"/>
            <a:ext cx="3753492" cy="182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2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403924" y="500275"/>
            <a:ext cx="2362800" cy="115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vi-VN" sz="36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lang="en"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2829177" y="661825"/>
            <a:ext cx="720080" cy="72008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0072C0">
                <a:alpha val="84705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2829177" y="1738323"/>
            <a:ext cx="720080" cy="72008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0072C0">
                <a:alpha val="84705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829177" y="2780939"/>
            <a:ext cx="720080" cy="72008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0072C0">
                <a:alpha val="84705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/>
          <p:nvPr/>
        </p:nvSpPr>
        <p:spPr>
          <a:xfrm rot="1019565">
            <a:off x="2829177" y="3840496"/>
            <a:ext cx="720080" cy="72008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0072C0">
                <a:alpha val="84705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3779910" y="883365"/>
            <a:ext cx="432047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lang="en" sz="12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3779910" y="1924944"/>
            <a:ext cx="432047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Approach</a:t>
            </a:r>
            <a:endParaRPr lang="en" sz="12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3779909" y="2974568"/>
            <a:ext cx="432047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lang="en" sz="12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3779909" y="4062036"/>
            <a:ext cx="432047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Conclusion and Future Work</a:t>
            </a:r>
            <a:endParaRPr lang="en" sz="12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Modified Z-Score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hape 316"/>
              <p:cNvSpPr txBox="1"/>
              <p:nvPr/>
            </p:nvSpPr>
            <p:spPr>
              <a:xfrm>
                <a:off x="393990" y="700125"/>
                <a:ext cx="8092867" cy="36683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vi-VN" sz="1800" dirty="0" smtClean="0">
                    <a:solidFill>
                      <a:srgbClr val="3F3F3F"/>
                    </a:solidFill>
                  </a:rPr>
                  <a:t>Data follows normal distribution, Z-score is calculated as: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 smtClean="0">
                  <a:solidFill>
                    <a:srgbClr val="3F3F3F"/>
                  </a:solidFill>
                </a:endParaRPr>
              </a:p>
              <a:p>
                <a:pPr algn="ctr">
                  <a:buSzPct val="25000"/>
                </a:pPr>
                <a:r>
                  <a:rPr lang="en-GB" sz="2400" b="1" dirty="0" smtClean="0"/>
                  <a:t>		</a:t>
                </a:r>
                <a:r>
                  <a:rPr lang="en-GB" sz="2400" b="1" dirty="0" err="1" smtClean="0"/>
                  <a:t>Z</a:t>
                </a:r>
                <a:r>
                  <a:rPr lang="en-GB" sz="2400" b="1" baseline="-25000" dirty="0" err="1" smtClean="0"/>
                  <a:t>i</a:t>
                </a:r>
                <a:r>
                  <a:rPr lang="en-GB" sz="2400" b="1" dirty="0" smtClean="0"/>
                  <a:t> </a:t>
                </a:r>
                <a:r>
                  <a:rPr lang="en-GB" sz="2400" b="1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1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vi-VN" sz="2400" b="1" i="1">
                            <a:latin typeface="Cambria Math" charset="0"/>
                          </a:rPr>
                          <m:t>𝐱</m:t>
                        </m:r>
                        <m:r>
                          <a:rPr lang="vi-VN" sz="2400" b="1" i="1" baseline="-25000">
                            <a:latin typeface="Cambria Math" charset="0"/>
                          </a:rPr>
                          <m:t>𝐢</m:t>
                        </m:r>
                        <m:r>
                          <a:rPr lang="en-GB" sz="2400" b="1" i="1">
                            <a:latin typeface="Cambria Math" charset="0"/>
                          </a:rPr>
                          <m:t>−</m:t>
                        </m:r>
                        <m:r>
                          <a:rPr lang="en-GB" sz="2400" b="1">
                            <a:latin typeface="Cambria Math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GB" sz="2400" b="1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GB" sz="2400" b="1" i="1">
                                <a:latin typeface="Cambria Math" charset="0"/>
                              </a:rPr>
                              <m:t>𝐱</m:t>
                            </m:r>
                          </m:e>
                        </m:acc>
                      </m:num>
                      <m:den>
                        <m:r>
                          <a:rPr lang="en-GB" sz="2400" b="1" i="1">
                            <a:latin typeface="Cambria Math" charset="0"/>
                          </a:rPr>
                          <m:t>𝐬𝐝</m:t>
                        </m:r>
                      </m:den>
                    </m:f>
                  </m:oMath>
                </a14:m>
                <a:r>
                  <a:rPr lang="en-GB" sz="2400" b="1" dirty="0"/>
                  <a:t> </a:t>
                </a:r>
                <a:r>
                  <a:rPr lang="en-GB" sz="1800" b="1" dirty="0"/>
                  <a:t>, </a:t>
                </a:r>
                <a:r>
                  <a:rPr lang="en-GB" dirty="0" smtClean="0"/>
                  <a:t>for </a:t>
                </a:r>
                <a:r>
                  <a:rPr lang="en-GB" dirty="0"/>
                  <a:t>X</a:t>
                </a:r>
                <a:r>
                  <a:rPr lang="en-GB" baseline="-25000" dirty="0"/>
                  <a:t>­i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b="0">
                        <a:latin typeface="Cambria Math" charset="0"/>
                      </a:rPr>
                      <m:t>~ </m:t>
                    </m:r>
                  </m:oMath>
                </a14:m>
                <a:r>
                  <a:rPr lang="en-GB" dirty="0"/>
                  <a:t>N(</a:t>
                </a:r>
                <a14:m>
                  <m:oMath xmlns:m="http://schemas.openxmlformats.org/officeDocument/2006/math">
                    <m:r>
                      <a:rPr lang="en-GB" b="0" i="1">
                        <a:latin typeface="Cambria Math" charset="0"/>
                      </a:rPr>
                      <m:t>𝜇</m:t>
                    </m:r>
                    <m:r>
                      <a:rPr lang="en-GB" b="0">
                        <a:latin typeface="Cambria Math" charset="0"/>
                      </a:rPr>
                      <m:t>, </m:t>
                    </m:r>
                    <m:sSup>
                      <m:sSupPr>
                        <m:ctrlPr>
                          <a:rPr lang="en-GB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GB" b="0" i="1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GB" b="0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)</a:t>
                </a:r>
                <a:r>
                  <a:rPr lang="en-GB" baseline="-25000" dirty="0"/>
                  <a:t>, </a:t>
                </a:r>
                <a:r>
                  <a:rPr lang="vi-VN" dirty="0"/>
                  <a:t>and sd stands for standard deviation.</a:t>
                </a:r>
                <a:endParaRPr lang="en-GB" dirty="0"/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>
                  <a:solidFill>
                    <a:srgbClr val="3F3F3F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vi-VN" sz="1800" dirty="0" smtClean="0">
                    <a:solidFill>
                      <a:srgbClr val="3F3F3F"/>
                    </a:solidFill>
                  </a:rPr>
                  <a:t>Mean and standard deviation 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>
                  <a:solidFill>
                    <a:srgbClr val="3F3F3F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vi-VN" sz="1800" dirty="0" smtClean="0">
                    <a:solidFill>
                      <a:srgbClr val="3F3F3F"/>
                    </a:solidFill>
                  </a:rPr>
                  <a:t>Modified Z-score is defined as: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 smtClean="0">
                  <a:solidFill>
                    <a:srgbClr val="3F3F3F"/>
                  </a:solidFill>
                </a:endParaRPr>
              </a:p>
              <a:p>
                <a:pPr algn="ctr">
                  <a:buSzPct val="25000"/>
                </a:pPr>
                <a:r>
                  <a:rPr lang="en-CA" sz="2400" b="1" dirty="0" err="1"/>
                  <a:t>M</a:t>
                </a:r>
                <a:r>
                  <a:rPr lang="en-CA" sz="2400" b="1" baseline="-25000" dirty="0" err="1"/>
                  <a:t>i</a:t>
                </a:r>
                <a:r>
                  <a:rPr lang="en-CA" sz="2400" b="1" baseline="-25000" dirty="0"/>
                  <a:t> </a:t>
                </a:r>
                <a:r>
                  <a:rPr lang="en-CA" sz="2400" b="1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1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CA" sz="2400" b="1" i="1">
                            <a:latin typeface="Cambria Math" charset="0"/>
                          </a:rPr>
                          <m:t>𝟎</m:t>
                        </m:r>
                        <m:r>
                          <a:rPr lang="en-CA" sz="2400" b="1" i="1">
                            <a:latin typeface="Cambria Math" charset="0"/>
                          </a:rPr>
                          <m:t>.</m:t>
                        </m:r>
                        <m:r>
                          <a:rPr lang="en-CA" sz="2400" b="1" i="1">
                            <a:latin typeface="Cambria Math" charset="0"/>
                          </a:rPr>
                          <m:t>𝟔𝟕𝟒𝟓</m:t>
                        </m:r>
                        <m:r>
                          <a:rPr lang="en-CA" sz="2400" b="1" i="1">
                            <a:latin typeface="Cambria Math" charset="0"/>
                          </a:rPr>
                          <m:t>(</m:t>
                        </m:r>
                        <m:r>
                          <a:rPr lang="en-CA" sz="2400" b="1" i="1">
                            <a:latin typeface="Cambria Math" charset="0"/>
                          </a:rPr>
                          <m:t>𝐱𝐢</m:t>
                        </m:r>
                        <m:r>
                          <a:rPr lang="en-CA" sz="2400" b="1" i="1">
                            <a:latin typeface="Cambria Math" charset="0"/>
                          </a:rPr>
                          <m:t>−</m:t>
                        </m:r>
                        <m:r>
                          <a:rPr lang="en-CA" sz="2400" b="1">
                            <a:latin typeface="Cambria Math" charset="0"/>
                          </a:rPr>
                          <m:t> </m:t>
                        </m:r>
                        <m:r>
                          <a:rPr lang="en-CA" sz="2400" b="1" i="1">
                            <a:latin typeface="Cambria Math" charset="0"/>
                          </a:rPr>
                          <m:t>𝑺𝑨</m:t>
                        </m:r>
                        <m:r>
                          <a:rPr lang="en-CA" sz="2400" b="1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CA" sz="2400" b="1" i="1">
                            <a:latin typeface="Cambria Math" charset="0"/>
                          </a:rPr>
                          <m:t>𝑴𝑨𝑫</m:t>
                        </m:r>
                      </m:den>
                    </m:f>
                    <m:r>
                      <a:rPr lang="en-CA" sz="2400" b="1" i="1">
                        <a:latin typeface="Cambria Math" charset="0"/>
                      </a:rPr>
                      <m:t> </m:t>
                    </m:r>
                  </m:oMath>
                </a14:m>
                <a:endParaRPr lang="en-GB" sz="2400" dirty="0"/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 smtClean="0">
                  <a:solidFill>
                    <a:srgbClr val="3F3F3F"/>
                  </a:solidFill>
                </a:endParaRPr>
              </a:p>
              <a:p>
                <a:pPr>
                  <a:buSzPct val="25000"/>
                </a:pPr>
                <a:r>
                  <a:rPr lang="en-CA" sz="1800" dirty="0" smtClean="0"/>
                  <a:t>If </a:t>
                </a:r>
                <a:r>
                  <a:rPr lang="en-CA" sz="1800" dirty="0" err="1" smtClean="0"/>
                  <a:t>M</a:t>
                </a:r>
                <a:r>
                  <a:rPr lang="en-CA" sz="1800" baseline="-25000" dirty="0" err="1" smtClean="0"/>
                  <a:t>i</a:t>
                </a:r>
                <a:r>
                  <a:rPr lang="en-CA" sz="1800" baseline="-25000" dirty="0" smtClean="0"/>
                  <a:t> </a:t>
                </a:r>
                <a:r>
                  <a:rPr lang="en-CA" sz="1800" dirty="0"/>
                  <a:t>&gt; 0.35, </a:t>
                </a:r>
                <a:r>
                  <a:rPr lang="en-CA" sz="1800" dirty="0" smtClean="0"/>
                  <a:t>then </a:t>
                </a:r>
                <a:r>
                  <a:rPr lang="en-CA" sz="1800" dirty="0"/>
                  <a:t>x</a:t>
                </a:r>
                <a:r>
                  <a:rPr lang="en-CA" sz="1800" baseline="-25000" dirty="0"/>
                  <a:t>i</a:t>
                </a:r>
                <a:r>
                  <a:rPr lang="en-CA" sz="1800" dirty="0"/>
                  <a:t> is considered as an </a:t>
                </a:r>
                <a:r>
                  <a:rPr lang="en-CA" sz="1800" dirty="0" smtClean="0"/>
                  <a:t>outlier.</a:t>
                </a:r>
                <a:endParaRPr lang="en-GB" sz="1800" dirty="0"/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 smtClean="0">
                  <a:solidFill>
                    <a:srgbClr val="3F3F3F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 smtClean="0">
                  <a:solidFill>
                    <a:srgbClr val="3F3F3F"/>
                  </a:solidFill>
                </a:endParaRPr>
              </a:p>
            </p:txBody>
          </p:sp>
        </mc:Choice>
        <mc:Fallback xmlns="">
          <p:sp>
            <p:nvSpPr>
              <p:cNvPr id="6" name="Shape 3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0" y="700125"/>
                <a:ext cx="8092867" cy="3668349"/>
              </a:xfrm>
              <a:prstGeom prst="rect">
                <a:avLst/>
              </a:prstGeom>
              <a:blipFill rotWithShape="0">
                <a:blip r:embed="rId3"/>
                <a:stretch>
                  <a:fillRect l="-678" t="-997" b="-13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16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Shape 31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1727" r="31727"/>
          <a:stretch/>
        </p:blipFill>
        <p:spPr>
          <a:xfrm>
            <a:off x="5332703" y="0"/>
            <a:ext cx="3338623" cy="514349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539552" y="699293"/>
            <a:ext cx="3456383" cy="1944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2C0"/>
              </a:buClr>
              <a:buSzPct val="25000"/>
              <a:buFont typeface="Arial"/>
              <a:buNone/>
            </a:pPr>
            <a:r>
              <a:rPr lang="vi-VN" sz="32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lang="en" sz="32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05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/>
        </p:nvSpPr>
        <p:spPr>
          <a:xfrm>
            <a:off x="0" y="0"/>
            <a:ext cx="9144000" cy="2571749"/>
          </a:xfrm>
          <a:prstGeom prst="rect">
            <a:avLst/>
          </a:prstGeom>
          <a:solidFill>
            <a:srgbClr val="0072C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Shape 776"/>
          <p:cNvSpPr txBox="1">
            <a:spLocks noGrp="1"/>
          </p:cNvSpPr>
          <p:nvPr>
            <p:ph type="body" idx="4294967295"/>
          </p:nvPr>
        </p:nvSpPr>
        <p:spPr>
          <a:xfrm>
            <a:off x="2682069" y="1599641"/>
            <a:ext cx="3779862" cy="19442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vi-VN" sz="4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r>
              <a:rPr lang="en" sz="4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4800" b="0" i="0" u="none" strike="noStrike" cap="none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endParaRPr lang="en" sz="48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622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Conclusion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564666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41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Future Work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564666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q"/>
            </a:pPr>
            <a:r>
              <a:rPr lang="vi-VN" sz="1800" dirty="0" smtClean="0">
                <a:solidFill>
                  <a:srgbClr val="3F3F3F"/>
                </a:solidFill>
              </a:rPr>
              <a:t>Expand the dataset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q"/>
            </a:pPr>
            <a:r>
              <a:rPr lang="vi-VN" sz="1800" dirty="0" smtClean="0">
                <a:solidFill>
                  <a:srgbClr val="3F3F3F"/>
                </a:solidFill>
              </a:rPr>
              <a:t>Apply text mining and natural languale processing to extract other details of a housing listing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q"/>
            </a:pPr>
            <a:r>
              <a:rPr lang="vi-VN" sz="1800" dirty="0" smtClean="0">
                <a:solidFill>
                  <a:srgbClr val="3F3F3F"/>
                </a:solidFill>
              </a:rPr>
              <a:t>Apply machine learning in duplication removal </a:t>
            </a:r>
            <a:r>
              <a:rPr lang="mr-IN" sz="1800" dirty="0" smtClean="0">
                <a:solidFill>
                  <a:srgbClr val="3F3F3F"/>
                </a:solidFill>
              </a:rPr>
              <a:t>–</a:t>
            </a:r>
            <a:r>
              <a:rPr lang="vi-VN" sz="1800" dirty="0" smtClean="0">
                <a:solidFill>
                  <a:srgbClr val="3F3F3F"/>
                </a:solidFill>
              </a:rPr>
              <a:t> compare content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90" y="2755465"/>
            <a:ext cx="2290438" cy="21295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256" y="2992943"/>
            <a:ext cx="3086334" cy="1563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418" y="2992943"/>
            <a:ext cx="2838148" cy="180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0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3707903" y="2029593"/>
            <a:ext cx="5436095" cy="12961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3923928" y="2211709"/>
            <a:ext cx="5220071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vi-VN" sz="3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lang="en"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000" dirty="0" smtClean="0"/>
              <a:t>Real Estate Market Overview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914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000" dirty="0" smtClean="0"/>
              <a:t>Real Estate Market Overview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81966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Motivation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564666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9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11465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Objective</a:t>
            </a:r>
            <a:endParaRPr lang="en-US" sz="2000" dirty="0"/>
          </a:p>
        </p:txBody>
      </p:sp>
      <p:sp>
        <p:nvSpPr>
          <p:cNvPr id="5" name="Shape 316"/>
          <p:cNvSpPr txBox="1"/>
          <p:nvPr/>
        </p:nvSpPr>
        <p:spPr>
          <a:xfrm>
            <a:off x="393990" y="74315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2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dirty="0" smtClean="0">
                <a:solidFill>
                  <a:srgbClr val="3F3F3F"/>
                </a:solidFill>
              </a:rPr>
              <a:t>                </a:t>
            </a:r>
            <a:r>
              <a:rPr lang="vi-VN" sz="1800" b="1" dirty="0" smtClean="0">
                <a:solidFill>
                  <a:schemeClr val="accent5">
                    <a:lumMod val="75000"/>
                  </a:schemeClr>
                </a:solidFill>
              </a:rPr>
              <a:t>A system that: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2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2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dirty="0" smtClean="0">
                <a:solidFill>
                  <a:srgbClr val="3F3F3F"/>
                </a:solidFill>
              </a:rPr>
              <a:t>1. </a:t>
            </a:r>
            <a:r>
              <a:rPr lang="vi-VN" sz="1800" dirty="0" smtClean="0">
                <a:solidFill>
                  <a:schemeClr val="accent1"/>
                </a:solidFill>
              </a:rPr>
              <a:t>Automatically </a:t>
            </a:r>
            <a:r>
              <a:rPr lang="vi-VN" sz="1800" dirty="0" smtClean="0">
                <a:solidFill>
                  <a:srgbClr val="3F3F3F"/>
                </a:solidFill>
              </a:rPr>
              <a:t>collect real estate data from </a:t>
            </a:r>
            <a:r>
              <a:rPr lang="vi-VN" sz="1800" dirty="0" smtClean="0">
                <a:solidFill>
                  <a:schemeClr val="accent1"/>
                </a:solidFill>
              </a:rPr>
              <a:t>various resources</a:t>
            </a:r>
            <a:endParaRPr lang="vi-VN" sz="1800" dirty="0">
              <a:solidFill>
                <a:schemeClr val="accent1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2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2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dirty="0" smtClean="0">
                <a:solidFill>
                  <a:srgbClr val="3F3F3F"/>
                </a:solidFill>
              </a:rPr>
              <a:t>2. </a:t>
            </a:r>
            <a:r>
              <a:rPr lang="vi-VN" sz="1800" dirty="0" smtClean="0">
                <a:solidFill>
                  <a:schemeClr val="accent1"/>
                </a:solidFill>
              </a:rPr>
              <a:t>Analyze</a:t>
            </a:r>
            <a:r>
              <a:rPr lang="vi-VN" sz="1800" dirty="0" smtClean="0">
                <a:solidFill>
                  <a:srgbClr val="3F3F3F"/>
                </a:solidFill>
              </a:rPr>
              <a:t> data and provide an </a:t>
            </a:r>
            <a:r>
              <a:rPr lang="vi-VN" sz="1800" dirty="0" smtClean="0">
                <a:solidFill>
                  <a:schemeClr val="accent1"/>
                </a:solidFill>
              </a:rPr>
              <a:t>insight</a:t>
            </a:r>
            <a:r>
              <a:rPr lang="vi-VN" sz="1800" dirty="0" smtClean="0">
                <a:solidFill>
                  <a:srgbClr val="3F3F3F"/>
                </a:solidFill>
              </a:rPr>
              <a:t> about the housing market in real-time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  <p:sp>
        <p:nvSpPr>
          <p:cNvPr id="9" name="Shape 168"/>
          <p:cNvSpPr/>
          <p:nvPr/>
        </p:nvSpPr>
        <p:spPr>
          <a:xfrm>
            <a:off x="393990" y="743155"/>
            <a:ext cx="677666" cy="677666"/>
          </a:xfrm>
          <a:prstGeom prst="ellipse">
            <a:avLst/>
          </a:prstGeom>
          <a:solidFill>
            <a:srgbClr val="0072C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81"/>
          <p:cNvSpPr/>
          <p:nvPr/>
        </p:nvSpPr>
        <p:spPr>
          <a:xfrm>
            <a:off x="570347" y="918155"/>
            <a:ext cx="324952" cy="32766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02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Shape 280"/>
          <p:cNvGrpSpPr/>
          <p:nvPr/>
        </p:nvGrpSpPr>
        <p:grpSpPr>
          <a:xfrm>
            <a:off x="4028887" y="1142865"/>
            <a:ext cx="546072" cy="1831777"/>
            <a:chOff x="4025928" y="999405"/>
            <a:chExt cx="576064" cy="1932384"/>
          </a:xfrm>
        </p:grpSpPr>
        <p:sp>
          <p:nvSpPr>
            <p:cNvPr id="281" name="Shape 281"/>
            <p:cNvSpPr/>
            <p:nvPr/>
          </p:nvSpPr>
          <p:spPr>
            <a:xfrm>
              <a:off x="4025928" y="1563637"/>
              <a:ext cx="576064" cy="1368151"/>
            </a:xfrm>
            <a:prstGeom prst="rect">
              <a:avLst/>
            </a:prstGeom>
            <a:solidFill>
              <a:srgbClr val="0072C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 flipH="1">
              <a:off x="4025992" y="999405"/>
              <a:ext cx="576000" cy="576000"/>
            </a:xfrm>
            <a:prstGeom prst="rtTriangle">
              <a:avLst/>
            </a:prstGeom>
            <a:solidFill>
              <a:srgbClr val="0072C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" name="Shape 283"/>
          <p:cNvGrpSpPr/>
          <p:nvPr/>
        </p:nvGrpSpPr>
        <p:grpSpPr>
          <a:xfrm rot="5400000">
            <a:off x="5217810" y="1785719"/>
            <a:ext cx="546072" cy="1831777"/>
            <a:chOff x="4025928" y="999405"/>
            <a:chExt cx="576064" cy="1932384"/>
          </a:xfrm>
        </p:grpSpPr>
        <p:sp>
          <p:nvSpPr>
            <p:cNvPr id="284" name="Shape 284"/>
            <p:cNvSpPr/>
            <p:nvPr/>
          </p:nvSpPr>
          <p:spPr>
            <a:xfrm>
              <a:off x="4025928" y="1563637"/>
              <a:ext cx="576064" cy="1368151"/>
            </a:xfrm>
            <a:prstGeom prst="rect">
              <a:avLst/>
            </a:prstGeom>
            <a:solidFill>
              <a:srgbClr val="0072C0">
                <a:alpha val="6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Shape 285"/>
            <p:cNvSpPr/>
            <p:nvPr/>
          </p:nvSpPr>
          <p:spPr>
            <a:xfrm flipH="1">
              <a:off x="4025992" y="999405"/>
              <a:ext cx="576000" cy="576000"/>
            </a:xfrm>
            <a:prstGeom prst="rtTriangle">
              <a:avLst/>
            </a:prstGeom>
            <a:solidFill>
              <a:srgbClr val="0072C0">
                <a:alpha val="6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6" name="Shape 286"/>
          <p:cNvGrpSpPr/>
          <p:nvPr/>
        </p:nvGrpSpPr>
        <p:grpSpPr>
          <a:xfrm rot="10800000">
            <a:off x="4574957" y="2972862"/>
            <a:ext cx="546072" cy="1831777"/>
            <a:chOff x="4025928" y="999405"/>
            <a:chExt cx="576064" cy="1932384"/>
          </a:xfrm>
        </p:grpSpPr>
        <p:sp>
          <p:nvSpPr>
            <p:cNvPr id="287" name="Shape 287"/>
            <p:cNvSpPr/>
            <p:nvPr/>
          </p:nvSpPr>
          <p:spPr>
            <a:xfrm>
              <a:off x="4025928" y="1563637"/>
              <a:ext cx="576064" cy="1368151"/>
            </a:xfrm>
            <a:prstGeom prst="rect">
              <a:avLst/>
            </a:prstGeom>
            <a:solidFill>
              <a:srgbClr val="0072C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Shape 288"/>
            <p:cNvSpPr/>
            <p:nvPr/>
          </p:nvSpPr>
          <p:spPr>
            <a:xfrm flipH="1">
              <a:off x="4025992" y="999405"/>
              <a:ext cx="576000" cy="576000"/>
            </a:xfrm>
            <a:prstGeom prst="rtTriangle">
              <a:avLst/>
            </a:prstGeom>
            <a:solidFill>
              <a:srgbClr val="0072C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" name="Shape 289"/>
          <p:cNvGrpSpPr/>
          <p:nvPr/>
        </p:nvGrpSpPr>
        <p:grpSpPr>
          <a:xfrm rot="-5400000">
            <a:off x="3482330" y="2330010"/>
            <a:ext cx="546072" cy="1831777"/>
            <a:chOff x="4025928" y="999405"/>
            <a:chExt cx="576064" cy="1932384"/>
          </a:xfrm>
        </p:grpSpPr>
        <p:sp>
          <p:nvSpPr>
            <p:cNvPr id="290" name="Shape 290"/>
            <p:cNvSpPr/>
            <p:nvPr/>
          </p:nvSpPr>
          <p:spPr>
            <a:xfrm>
              <a:off x="4025928" y="1563637"/>
              <a:ext cx="576064" cy="1368151"/>
            </a:xfrm>
            <a:prstGeom prst="rect">
              <a:avLst/>
            </a:prstGeom>
            <a:solidFill>
              <a:srgbClr val="0072C0">
                <a:alpha val="6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 flipH="1">
              <a:off x="4025992" y="999405"/>
              <a:ext cx="576000" cy="576000"/>
            </a:xfrm>
            <a:prstGeom prst="rtTriangle">
              <a:avLst/>
            </a:prstGeom>
            <a:solidFill>
              <a:srgbClr val="0072C0">
                <a:alpha val="6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" name="Shape 292"/>
          <p:cNvSpPr txBox="1"/>
          <p:nvPr/>
        </p:nvSpPr>
        <p:spPr>
          <a:xfrm>
            <a:off x="4635719" y="2563106"/>
            <a:ext cx="1531166" cy="3810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Visualization</a:t>
            </a:r>
            <a:endParaRPr lang="en" sz="1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Shape 293"/>
          <p:cNvSpPr txBox="1"/>
          <p:nvPr/>
        </p:nvSpPr>
        <p:spPr>
          <a:xfrm rot="-5400000">
            <a:off x="3613704" y="2117443"/>
            <a:ext cx="137644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chemeClr val="lt1"/>
                </a:solidFill>
              </a:rPr>
              <a:t>Data Cleaning</a:t>
            </a:r>
            <a:endParaRPr lang="en" sz="1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Shape 294"/>
          <p:cNvSpPr txBox="1"/>
          <p:nvPr/>
        </p:nvSpPr>
        <p:spPr>
          <a:xfrm rot="-5400000">
            <a:off x="4159743" y="3522585"/>
            <a:ext cx="137644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Crawling</a:t>
            </a:r>
            <a:endParaRPr lang="en" sz="1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3170433" y="3107368"/>
            <a:ext cx="137644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 lang="en" sz="1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0" y="114655"/>
            <a:ext cx="9179700" cy="62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72C0"/>
              </a:buClr>
              <a:buSzPct val="25000"/>
              <a:buFont typeface="Arial"/>
              <a:buNone/>
            </a:pPr>
            <a:r>
              <a:rPr lang="vi-VN" sz="4000" dirty="0" smtClean="0">
                <a:solidFill>
                  <a:srgbClr val="0072C0"/>
                </a:solidFill>
              </a:rPr>
              <a:t>Approach</a:t>
            </a:r>
            <a:endParaRPr lang="en" sz="4000" dirty="0">
              <a:solidFill>
                <a:srgbClr val="0072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28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Data Crawling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2000" b="1" dirty="0" smtClean="0">
                <a:solidFill>
                  <a:schemeClr val="bg2">
                    <a:lumMod val="75000"/>
                  </a:schemeClr>
                </a:solidFill>
              </a:rPr>
              <a:t>Scrapy</a:t>
            </a:r>
            <a:r>
              <a:rPr lang="vi-VN" sz="2400" b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vi-VN" sz="2400" dirty="0" smtClean="0">
                <a:solidFill>
                  <a:schemeClr val="bg2">
                    <a:lumMod val="75000"/>
                  </a:schemeClr>
                </a:solidFill>
              </a:rPr>
              <a:t>-</a:t>
            </a:r>
            <a:r>
              <a:rPr lang="vi-VN" sz="1800" dirty="0" smtClean="0">
                <a:solidFill>
                  <a:srgbClr val="3F3F3F"/>
                </a:solidFill>
              </a:rPr>
              <a:t> Python W</a:t>
            </a:r>
            <a:r>
              <a:rPr lang="en-US" sz="1800" dirty="0" smtClean="0">
                <a:solidFill>
                  <a:srgbClr val="3F3F3F"/>
                </a:solidFill>
              </a:rPr>
              <a:t>e</a:t>
            </a:r>
            <a:r>
              <a:rPr lang="vi-VN" sz="1800" dirty="0" smtClean="0">
                <a:solidFill>
                  <a:srgbClr val="3F3F3F"/>
                </a:solidFill>
              </a:rPr>
              <a:t>b Crawling Framework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40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Custom 27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F3F3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</TotalTime>
  <Words>369</Words>
  <Application>Microsoft Macintosh PowerPoint</Application>
  <PresentationFormat>On-screen Show (16:9)</PresentationFormat>
  <Paragraphs>152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Calibri</vt:lpstr>
      <vt:lpstr>Cambria Math</vt:lpstr>
      <vt:lpstr>Noto Sans Symbols</vt:lpstr>
      <vt:lpstr>Times New Roman</vt:lpstr>
      <vt:lpstr>Wingdings</vt:lpstr>
      <vt:lpstr>Arial</vt:lpstr>
      <vt:lpstr>Contents Slide Master</vt:lpstr>
      <vt:lpstr>INSIGHTS INTO HOUSING MARKETS IN  HO CHI MINH CITY</vt:lpstr>
      <vt:lpstr>PowerPoint Presentation</vt:lpstr>
      <vt:lpstr>PowerPoint Presentation</vt:lpstr>
      <vt:lpstr>Real Estate Market Overview</vt:lpstr>
      <vt:lpstr>Real Estate Market Overview</vt:lpstr>
      <vt:lpstr>Motivation</vt:lpstr>
      <vt:lpstr>Objective</vt:lpstr>
      <vt:lpstr>Approach</vt:lpstr>
      <vt:lpstr>Data Crawling</vt:lpstr>
      <vt:lpstr>Data Crawling </vt:lpstr>
      <vt:lpstr>Data Storage Format</vt:lpstr>
      <vt:lpstr>Merging Data From Multiple Sources</vt:lpstr>
      <vt:lpstr>Data Grouping</vt:lpstr>
      <vt:lpstr>Data Grouping</vt:lpstr>
      <vt:lpstr>Data Cleaning</vt:lpstr>
      <vt:lpstr>TF-IDF</vt:lpstr>
      <vt:lpstr>Data Cleaning</vt:lpstr>
      <vt:lpstr>Standard Deviation</vt:lpstr>
      <vt:lpstr>Interquartile Range</vt:lpstr>
      <vt:lpstr>Modified Z-Score</vt:lpstr>
      <vt:lpstr>PowerPoint Presentation</vt:lpstr>
      <vt:lpstr>PowerPoint Presentation</vt:lpstr>
      <vt:lpstr>Conclusion</vt:lpstr>
      <vt:lpstr>Future Work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Presentation Template</dc:title>
  <cp:lastModifiedBy>Huy Nguyen Hoang Phuc</cp:lastModifiedBy>
  <cp:revision>196</cp:revision>
  <dcterms:modified xsi:type="dcterms:W3CDTF">2017-08-20T02:54:04Z</dcterms:modified>
</cp:coreProperties>
</file>